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333" r:id="rId2"/>
    <p:sldId id="328" r:id="rId3"/>
    <p:sldId id="262" r:id="rId4"/>
    <p:sldId id="330" r:id="rId5"/>
    <p:sldId id="329" r:id="rId6"/>
    <p:sldId id="322" r:id="rId7"/>
    <p:sldId id="332" r:id="rId8"/>
    <p:sldId id="317" r:id="rId9"/>
    <p:sldId id="331"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2EC"/>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6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5313340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38357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326934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380860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23900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4220678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49202159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351662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16283130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24397940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1B38EA-92FA-4815-A630-E3A501C071C0}" type="datetimeFigureOut">
              <a:rPr lang="en-US" smtClean="0"/>
              <a:pPr/>
              <a:t>31-May-20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6431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1B38EA-92FA-4815-A630-E3A501C071C0}" type="datetimeFigureOut">
              <a:rPr lang="en-US" smtClean="0"/>
              <a:pPr/>
              <a:t>31-May-20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886273-57BD-444D-8495-487342C5BC4E}" type="slidenum">
              <a:rPr lang="en-US" smtClean="0"/>
              <a:pPr/>
              <a:t>‹#›</a:t>
            </a:fld>
            <a:endParaRPr lang="en-US" dirty="0"/>
          </a:p>
        </p:txBody>
      </p:sp>
    </p:spTree>
    <p:extLst>
      <p:ext uri="{BB962C8B-B14F-4D97-AF65-F5344CB8AC3E}">
        <p14:creationId xmlns:p14="http://schemas.microsoft.com/office/powerpoint/2010/main" val="337022408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osdrdraganhercog.edu.rs/" TargetMode="External"/><Relationship Id="rId2" Type="http://schemas.openxmlformats.org/officeDocument/2006/relationships/hyperlink" Target="http://zavrsniispit.matf.bg.ac.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uov.gov.rs/alati/#1585241840186-836632cd-a772" TargetMode="External"/><Relationship Id="rId2" Type="http://schemas.openxmlformats.org/officeDocument/2006/relationships/hyperlink" Target="https://zuov.gov.rs/ucenje-na-daljinu-alati-za-pripremu-zavrsnog-prijemnog-ispita-gotovi-testovi/" TargetMode="External"/><Relationship Id="rId1" Type="http://schemas.openxmlformats.org/officeDocument/2006/relationships/slideLayout" Target="../slideLayouts/slideLayout6.xml"/><Relationship Id="rId4" Type="http://schemas.openxmlformats.org/officeDocument/2006/relationships/hyperlink" Target="http://www.mpn.gov.rs/wp-content/uploads/2020/05/3.a.-Lista-digitalnih-alata-za-dodatnu-podr%C5%A1ku-u%C4%8Denje-na-daljinu.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rgbClr val="ECF3FA"/>
            </a:gs>
            <a:gs pos="14000">
              <a:schemeClr val="accent1">
                <a:lumMod val="45000"/>
                <a:lumOff val="55000"/>
              </a:schemeClr>
            </a:gs>
            <a:gs pos="98000">
              <a:schemeClr val="bg1"/>
            </a:gs>
            <a:gs pos="100000">
              <a:srgbClr val="B5D2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247" y="521338"/>
            <a:ext cx="7791610" cy="2351314"/>
          </a:xfrm>
        </p:spPr>
        <p:txBody>
          <a:bodyPr>
            <a:normAutofit fontScale="90000"/>
          </a:bodyPr>
          <a:lstStyle/>
          <a:p>
            <a:r>
              <a:rPr lang="sr-Cyrl-RS" sz="1600" b="1" dirty="0" smtClean="0">
                <a:latin typeface="Times New Roman" panose="02020603050405020304" pitchFamily="18" charset="0"/>
                <a:cs typeface="Times New Roman" panose="02020603050405020304" pitchFamily="18" charset="0"/>
              </a:rPr>
              <a:t/>
            </a:r>
            <a:br>
              <a:rPr lang="sr-Cyrl-RS" sz="1600" b="1" dirty="0" smtClean="0">
                <a:latin typeface="Times New Roman" panose="02020603050405020304" pitchFamily="18" charset="0"/>
                <a:cs typeface="Times New Roman" panose="02020603050405020304" pitchFamily="18" charset="0"/>
              </a:rPr>
            </a:br>
            <a:r>
              <a:rPr lang="sr-Cyrl-RS" sz="1600" b="1" dirty="0">
                <a:latin typeface="Times New Roman" panose="02020603050405020304" pitchFamily="18" charset="0"/>
                <a:cs typeface="Times New Roman" panose="02020603050405020304" pitchFamily="18" charset="0"/>
              </a:rPr>
              <a:t/>
            </a:r>
            <a:br>
              <a:rPr lang="sr-Cyrl-RS" sz="1600" b="1" dirty="0">
                <a:latin typeface="Times New Roman" panose="02020603050405020304" pitchFamily="18" charset="0"/>
                <a:cs typeface="Times New Roman" panose="02020603050405020304" pitchFamily="18" charset="0"/>
              </a:rPr>
            </a:br>
            <a:r>
              <a:rPr lang="sr-Cyrl-RS" sz="1600" b="1" dirty="0" smtClean="0">
                <a:latin typeface="Times New Roman" panose="02020603050405020304" pitchFamily="18" charset="0"/>
                <a:cs typeface="Times New Roman" panose="02020603050405020304" pitchFamily="18" charset="0"/>
              </a:rPr>
              <a:t/>
            </a:r>
            <a:br>
              <a:rPr lang="sr-Cyrl-RS" sz="1600" b="1" dirty="0" smtClean="0">
                <a:latin typeface="Times New Roman" panose="02020603050405020304" pitchFamily="18" charset="0"/>
                <a:cs typeface="Times New Roman" panose="02020603050405020304" pitchFamily="18" charset="0"/>
              </a:rPr>
            </a:br>
            <a:r>
              <a:rPr lang="sr-Cyrl-RS" sz="1600" b="1" dirty="0">
                <a:latin typeface="Times New Roman" panose="02020603050405020304" pitchFamily="18" charset="0"/>
                <a:cs typeface="Times New Roman" panose="02020603050405020304" pitchFamily="18" charset="0"/>
              </a:rPr>
              <a:t/>
            </a:r>
            <a:br>
              <a:rPr lang="sr-Cyrl-RS" sz="1600" b="1" dirty="0">
                <a:latin typeface="Times New Roman" panose="02020603050405020304" pitchFamily="18" charset="0"/>
                <a:cs typeface="Times New Roman" panose="02020603050405020304" pitchFamily="18" charset="0"/>
              </a:rPr>
            </a:br>
            <a:r>
              <a:rPr lang="sr-Cyrl-RS" sz="1600" b="1" dirty="0" smtClean="0">
                <a:latin typeface="Times New Roman" panose="02020603050405020304" pitchFamily="18" charset="0"/>
                <a:cs typeface="Times New Roman" panose="02020603050405020304" pitchFamily="18" charset="0"/>
              </a:rPr>
              <a:t/>
            </a:r>
            <a:br>
              <a:rPr lang="sr-Cyrl-RS" sz="1600" b="1" dirty="0" smtClean="0">
                <a:latin typeface="Times New Roman" panose="02020603050405020304" pitchFamily="18" charset="0"/>
                <a:cs typeface="Times New Roman" panose="02020603050405020304" pitchFamily="18" charset="0"/>
              </a:rPr>
            </a:br>
            <a:r>
              <a:rPr lang="sr-Cyrl-RS" sz="1600" b="1" dirty="0">
                <a:latin typeface="Times New Roman" panose="02020603050405020304" pitchFamily="18" charset="0"/>
                <a:cs typeface="Times New Roman" panose="02020603050405020304" pitchFamily="18" charset="0"/>
              </a:rPr>
              <a:t/>
            </a:r>
            <a:br>
              <a:rPr lang="sr-Cyrl-RS" sz="1600" b="1" dirty="0">
                <a:latin typeface="Times New Roman" panose="02020603050405020304" pitchFamily="18" charset="0"/>
                <a:cs typeface="Times New Roman" panose="02020603050405020304" pitchFamily="18" charset="0"/>
              </a:rPr>
            </a:br>
            <a:r>
              <a:rPr lang="sr-Cyrl-RS" sz="1600" b="1" dirty="0" smtClean="0">
                <a:latin typeface="Times New Roman" panose="02020603050405020304" pitchFamily="18" charset="0"/>
                <a:cs typeface="Times New Roman" panose="02020603050405020304" pitchFamily="18" charset="0"/>
              </a:rPr>
              <a:t>Припремање ученика за полагање завршног испита учењем на даљину</a:t>
            </a:r>
            <a:br>
              <a:rPr lang="sr-Cyrl-RS" sz="1600" b="1" dirty="0" smtClean="0">
                <a:latin typeface="Times New Roman" panose="02020603050405020304" pitchFamily="18" charset="0"/>
                <a:cs typeface="Times New Roman" panose="02020603050405020304" pitchFamily="18" charset="0"/>
              </a:rPr>
            </a:br>
            <a:r>
              <a:rPr lang="sr-Cyrl-RS" sz="1600" b="1" dirty="0" smtClean="0">
                <a:latin typeface="Times New Roman" panose="02020603050405020304" pitchFamily="18" charset="0"/>
                <a:cs typeface="Times New Roman" panose="02020603050405020304" pitchFamily="18" charset="0"/>
              </a:rPr>
              <a:t/>
            </a:r>
            <a:br>
              <a:rPr lang="sr-Cyrl-RS" sz="1600" b="1" dirty="0" smtClean="0">
                <a:latin typeface="Times New Roman" panose="02020603050405020304" pitchFamily="18" charset="0"/>
                <a:cs typeface="Times New Roman" panose="02020603050405020304" pitchFamily="18" charset="0"/>
              </a:rPr>
            </a:br>
            <a:r>
              <a:rPr lang="sr-Cyrl-RS" sz="1600" dirty="0" smtClean="0">
                <a:latin typeface="Times New Roman" panose="02020603050405020304" pitchFamily="18" charset="0"/>
                <a:cs typeface="Times New Roman" panose="02020603050405020304" pitchFamily="18" charset="0"/>
              </a:rPr>
              <a:t>Ивана Ковачевић, професор српског језика и књижевности, ОШ </a:t>
            </a:r>
            <a:r>
              <a:rPr lang="sr-Cyrl-RS" sz="1600" dirty="0">
                <a:latin typeface="Times New Roman" panose="02020603050405020304" pitchFamily="18" charset="0"/>
                <a:cs typeface="Times New Roman" panose="02020603050405020304" pitchFamily="18" charset="0"/>
              </a:rPr>
              <a:t>„Др Драган </a:t>
            </a:r>
            <a:r>
              <a:rPr lang="sr-Cyrl-RS" sz="1600" dirty="0" smtClean="0">
                <a:latin typeface="Times New Roman" panose="02020603050405020304" pitchFamily="18" charset="0"/>
                <a:cs typeface="Times New Roman" panose="02020603050405020304" pitchFamily="18" charset="0"/>
              </a:rPr>
              <a:t>Херцог” у </a:t>
            </a:r>
            <a:r>
              <a:rPr lang="sr-Cyrl-RS" sz="1600" dirty="0">
                <a:latin typeface="Times New Roman" panose="02020603050405020304" pitchFamily="18" charset="0"/>
                <a:cs typeface="Times New Roman" panose="02020603050405020304" pitchFamily="18" charset="0"/>
              </a:rPr>
              <a:t>Београду</a:t>
            </a:r>
            <a:br>
              <a:rPr lang="sr-Cyrl-RS" sz="1600" dirty="0">
                <a:latin typeface="Times New Roman" panose="02020603050405020304" pitchFamily="18" charset="0"/>
                <a:cs typeface="Times New Roman" panose="02020603050405020304" pitchFamily="18" charset="0"/>
              </a:rPr>
            </a:br>
            <a:r>
              <a:rPr lang="sr-Cyrl-RS" sz="1600" dirty="0">
                <a:latin typeface="Times New Roman" panose="02020603050405020304" pitchFamily="18" charset="0"/>
                <a:cs typeface="Times New Roman" panose="02020603050405020304" pitchFamily="18" charset="0"/>
              </a:rPr>
              <a:t/>
            </a:r>
            <a:br>
              <a:rPr lang="sr-Cyrl-RS" sz="1600" dirty="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t/>
            </a:r>
            <a:br>
              <a:rPr lang="en-US" sz="4000" b="1" dirty="0" smtClean="0"/>
            </a:b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1257" y="1705231"/>
            <a:ext cx="8590749" cy="4350687"/>
          </a:xfrm>
        </p:spPr>
        <p:txBody>
          <a:bodyPr>
            <a:normAutofit lnSpcReduction="10000"/>
          </a:bodyPr>
          <a:lstStyle/>
          <a:p>
            <a:pPr algn="just"/>
            <a:r>
              <a:rPr lang="sr-Cyrl-RS" sz="1200" dirty="0" smtClean="0">
                <a:latin typeface="Times New Roman" panose="02020603050405020304" pitchFamily="18" charset="0"/>
                <a:cs typeface="Times New Roman" panose="02020603050405020304" pitchFamily="18" charset="0"/>
              </a:rPr>
              <a:t>	Као </a:t>
            </a:r>
            <a:r>
              <a:rPr lang="sr-Cyrl-RS" sz="1200" dirty="0">
                <a:latin typeface="Times New Roman" panose="02020603050405020304" pitchFamily="18" charset="0"/>
                <a:cs typeface="Times New Roman" panose="02020603050405020304" pitchFamily="18" charset="0"/>
              </a:rPr>
              <a:t>једно од помоћних</a:t>
            </a:r>
            <a:r>
              <a:rPr lang="sr-Cyrl-RS" sz="1200" b="1" dirty="0">
                <a:latin typeface="Times New Roman" panose="02020603050405020304" pitchFamily="18" charset="0"/>
                <a:cs typeface="Times New Roman" panose="02020603050405020304" pitchFamily="18" charset="0"/>
              </a:rPr>
              <a:t> </a:t>
            </a:r>
            <a:r>
              <a:rPr lang="sr-Cyrl-RS" sz="1200" dirty="0">
                <a:latin typeface="Times New Roman" panose="02020603050405020304" pitchFamily="18" charset="0"/>
                <a:cs typeface="Times New Roman" panose="02020603050405020304" pitchFamily="18" charset="0"/>
              </a:rPr>
              <a:t>образовних средстава из домена дигиталних технологија, биће приказана бесплатна и јавно доступна образовна </a:t>
            </a:r>
            <a:r>
              <a:rPr lang="sr-Cyrl-RS" sz="1200" dirty="0" smtClean="0">
                <a:latin typeface="Times New Roman" panose="02020603050405020304" pitchFamily="18" charset="0"/>
                <a:cs typeface="Times New Roman" panose="02020603050405020304" pitchFamily="18" charset="0"/>
              </a:rPr>
              <a:t>платформа „Завршни </a:t>
            </a:r>
            <a:r>
              <a:rPr lang="sr-Cyrl-RS" sz="1200" dirty="0">
                <a:latin typeface="Times New Roman" panose="02020603050405020304" pitchFamily="18" charset="0"/>
                <a:cs typeface="Times New Roman" panose="02020603050405020304" pitchFamily="18" charset="0"/>
              </a:rPr>
              <a:t>испит</a:t>
            </a:r>
            <a:r>
              <a:rPr lang="sr-Cyrl-R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hlinkClick r:id="rId2"/>
              </a:rPr>
              <a:t>http://zavrsniispit.matf.bg.ac.rs</a:t>
            </a:r>
            <a:r>
              <a:rPr lang="en-US" sz="1200" dirty="0" smtClean="0">
                <a:latin typeface="Times New Roman" panose="02020603050405020304" pitchFamily="18" charset="0"/>
                <a:cs typeface="Times New Roman" panose="02020603050405020304" pitchFamily="18" charset="0"/>
                <a:hlinkClick r:id="rId2"/>
              </a:rPr>
              <a:t>/</a:t>
            </a:r>
            <a:r>
              <a:rPr lang="sr-Cyrl-RS" sz="1200" dirty="0" smtClean="0">
                <a:latin typeface="Times New Roman" panose="02020603050405020304" pitchFamily="18" charset="0"/>
                <a:cs typeface="Times New Roman" panose="02020603050405020304" pitchFamily="18" charset="0"/>
              </a:rPr>
              <a:t>, </a:t>
            </a:r>
            <a:r>
              <a:rPr lang="sr-Cyrl-RS" sz="1200" dirty="0">
                <a:latin typeface="Times New Roman" panose="02020603050405020304" pitchFamily="18" charset="0"/>
                <a:cs typeface="Times New Roman" panose="02020603050405020304" pitchFamily="18" charset="0"/>
              </a:rPr>
              <a:t>са посебним освртом на део платформе са прилагођеним интерактивним задацима из српског језика и књижевности за ученике којима је потребна додатна подршка у учењу. Платформа </a:t>
            </a:r>
            <a:r>
              <a:rPr lang="sr-Cyrl-RS" sz="1200" dirty="0" smtClean="0">
                <a:latin typeface="Times New Roman" panose="02020603050405020304" pitchFamily="18" charset="0"/>
                <a:cs typeface="Times New Roman" panose="02020603050405020304" pitchFamily="18" charset="0"/>
              </a:rPr>
              <a:t>се користи од 2014. године </a:t>
            </a:r>
            <a:r>
              <a:rPr lang="sr-Cyrl-RS" sz="1200" dirty="0">
                <a:latin typeface="Times New Roman" panose="02020603050405020304" pitchFamily="18" charset="0"/>
                <a:cs typeface="Times New Roman" panose="02020603050405020304" pitchFamily="18" charset="0"/>
              </a:rPr>
              <a:t>за остваривање </a:t>
            </a:r>
            <a:r>
              <a:rPr lang="sr-Cyrl-RS" sz="1200" dirty="0" smtClean="0">
                <a:latin typeface="Times New Roman" panose="02020603050405020304" pitchFamily="18" charset="0"/>
                <a:cs typeface="Times New Roman" panose="02020603050405020304" pitchFamily="18" charset="0"/>
              </a:rPr>
              <a:t>образовно-васпитног </a:t>
            </a:r>
            <a:r>
              <a:rPr lang="sr-Cyrl-RS" sz="1200" dirty="0">
                <a:latin typeface="Times New Roman" panose="02020603050405020304" pitchFamily="18" charset="0"/>
                <a:cs typeface="Times New Roman" panose="02020603050405020304" pitchFamily="18" charset="0"/>
              </a:rPr>
              <a:t>процеса учењем на </a:t>
            </a:r>
            <a:r>
              <a:rPr lang="sr-Cyrl-RS" sz="1200" dirty="0" smtClean="0">
                <a:latin typeface="Times New Roman" panose="02020603050405020304" pitchFamily="18" charset="0"/>
                <a:cs typeface="Times New Roman" panose="02020603050405020304" pitchFamily="18" charset="0"/>
              </a:rPr>
              <a:t>даљину</a:t>
            </a:r>
            <a:r>
              <a:rPr lang="sr-Cyrl-RS" sz="1200" dirty="0">
                <a:latin typeface="Times New Roman" panose="02020603050405020304" pitchFamily="18" charset="0"/>
                <a:cs typeface="Times New Roman" panose="02020603050405020304" pitchFamily="18" charset="0"/>
              </a:rPr>
              <a:t> </a:t>
            </a:r>
            <a:r>
              <a:rPr lang="sr-Cyrl-RS" sz="1200" dirty="0" smtClean="0">
                <a:latin typeface="Times New Roman" panose="02020603050405020304" pitchFamily="18" charset="0"/>
                <a:cs typeface="Times New Roman" panose="02020603050405020304" pitchFamily="18" charset="0"/>
              </a:rPr>
              <a:t>на часовима српског језика у Основној школи </a:t>
            </a:r>
            <a:r>
              <a:rPr lang="sr-Cyrl-RS" sz="1200" dirty="0">
                <a:latin typeface="Times New Roman" panose="02020603050405020304" pitchFamily="18" charset="0"/>
                <a:cs typeface="Times New Roman" panose="02020603050405020304" pitchFamily="18" charset="0"/>
              </a:rPr>
              <a:t>„Др Драган Херцог” у </a:t>
            </a:r>
            <a:r>
              <a:rPr lang="sr-Cyrl-RS" sz="1200" dirty="0" smtClean="0">
                <a:latin typeface="Times New Roman" panose="02020603050405020304" pitchFamily="18" charset="0"/>
                <a:cs typeface="Times New Roman" panose="02020603050405020304" pitchFamily="18" charset="0"/>
              </a:rPr>
              <a:t>Београду, као и у болничкој и кућној настави.</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Више </a:t>
            </a:r>
            <a:r>
              <a:rPr lang="ru-RU" sz="1200" dirty="0">
                <a:latin typeface="Times New Roman" panose="02020603050405020304" pitchFamily="18" charset="0"/>
                <a:cs typeface="Times New Roman" panose="02020603050405020304" pitchFamily="18" charset="0"/>
              </a:rPr>
              <a:t>о школи може се прочитати на званичном сајту ОШ „Др Драган Херцог</a:t>
            </a:r>
            <a:r>
              <a:rPr lang="ru-RU"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hlinkClick r:id="rId3"/>
              </a:rPr>
              <a:t>http</a:t>
            </a:r>
            <a:r>
              <a:rPr lang="ru-RU" sz="1200" dirty="0">
                <a:latin typeface="Times New Roman" panose="02020603050405020304" pitchFamily="18" charset="0"/>
                <a:cs typeface="Times New Roman" panose="02020603050405020304" pitchFamily="18" charset="0"/>
                <a:hlinkClick r:id="rId3"/>
              </a:rPr>
              <a:t>://</a:t>
            </a:r>
            <a:r>
              <a:rPr lang="ru-RU" sz="1200" dirty="0" smtClean="0">
                <a:latin typeface="Times New Roman" panose="02020603050405020304" pitchFamily="18" charset="0"/>
                <a:cs typeface="Times New Roman" panose="02020603050405020304" pitchFamily="18" charset="0"/>
                <a:hlinkClick r:id="rId3"/>
              </a:rPr>
              <a:t>www.osdrdraganhercog.edu.rs</a:t>
            </a:r>
            <a:r>
              <a:rPr lang="ru-RU" sz="1200" dirty="0" smtClean="0">
                <a:latin typeface="Times New Roman" panose="02020603050405020304" pitchFamily="18" charset="0"/>
                <a:cs typeface="Times New Roman" panose="02020603050405020304" pitchFamily="18" charset="0"/>
              </a:rPr>
              <a:t>/. Пројекат </a:t>
            </a:r>
            <a:r>
              <a:rPr lang="ru-RU" sz="1200" dirty="0">
                <a:latin typeface="Times New Roman" panose="02020603050405020304" pitchFamily="18" charset="0"/>
                <a:cs typeface="Times New Roman" panose="02020603050405020304" pitchFamily="18" charset="0"/>
              </a:rPr>
              <a:t>„Учење на даљину”, у оквиру пројектног циклуса „Подизање капацитета школа за образовање ученика са сметњама у развоју”, под покровитељством Министарства просвете, науке и технолошког развоја и ДИЛС-а, обезбеђује ученицима савладавање наставних садржаја у кућним и болничким условима. </a:t>
            </a:r>
            <a:r>
              <a:rPr lang="sr-Cyrl-RS" sz="1200" dirty="0" smtClean="0">
                <a:latin typeface="Times New Roman" panose="02020603050405020304" pitchFamily="18" charset="0"/>
                <a:cs typeface="Times New Roman" panose="02020603050405020304" pitchFamily="18" charset="0"/>
              </a:rPr>
              <a:t>Наставници су обучени за наставу на даљину и поседују највиши ниво дигиталних компетенција. Креирају дигиталне материјале, лекције, прилагођавају садржаје и труде се да образовање учине доступним сваком детету.</a:t>
            </a:r>
          </a:p>
          <a:p>
            <a:pPr algn="just"/>
            <a:r>
              <a:rPr lang="sr-Cyrl-RS" sz="1200" dirty="0" smtClean="0">
                <a:latin typeface="Times New Roman" panose="02020603050405020304" pitchFamily="18" charset="0"/>
                <a:cs typeface="Times New Roman" panose="02020603050405020304" pitchFamily="18" charset="0"/>
              </a:rPr>
              <a:t>	У </a:t>
            </a:r>
            <a:r>
              <a:rPr lang="sr-Cyrl-RS" sz="1200" dirty="0">
                <a:latin typeface="Times New Roman" panose="02020603050405020304" pitchFamily="18" charset="0"/>
                <a:cs typeface="Times New Roman" panose="02020603050405020304" pitchFamily="18" charset="0"/>
              </a:rPr>
              <a:t>наставку презентације биће </a:t>
            </a:r>
            <a:r>
              <a:rPr lang="sr-Cyrl-RS" sz="1200" dirty="0" smtClean="0">
                <a:latin typeface="Times New Roman" panose="02020603050405020304" pitchFamily="18" charset="0"/>
                <a:cs typeface="Times New Roman" panose="02020603050405020304" pitchFamily="18" charset="0"/>
              </a:rPr>
              <a:t>приказани материјали за припремање ученика за </a:t>
            </a:r>
            <a:r>
              <a:rPr lang="sr-Cyrl-RS" sz="1200" dirty="0">
                <a:latin typeface="Times New Roman" panose="02020603050405020304" pitchFamily="18" charset="0"/>
                <a:cs typeface="Times New Roman" panose="02020603050405020304" pitchFamily="18" charset="0"/>
              </a:rPr>
              <a:t>полагање завршног испита учењем на даљину у болничким и кућним </a:t>
            </a:r>
            <a:r>
              <a:rPr lang="sr-Cyrl-RS" sz="1200" dirty="0" smtClean="0">
                <a:latin typeface="Times New Roman" panose="02020603050405020304" pitchFamily="18" charset="0"/>
                <a:cs typeface="Times New Roman" panose="02020603050405020304" pitchFamily="18" charset="0"/>
              </a:rPr>
              <a:t>условима.</a:t>
            </a:r>
          </a:p>
          <a:p>
            <a:pPr algn="just"/>
            <a:r>
              <a:rPr lang="sr-Cyrl-RS" sz="1200" dirty="0" smtClean="0">
                <a:latin typeface="Times New Roman" panose="02020603050405020304" pitchFamily="18" charset="0"/>
                <a:cs typeface="Times New Roman" panose="02020603050405020304" pitchFamily="18" charset="0"/>
              </a:rPr>
              <a:t>	Образовна </a:t>
            </a:r>
            <a:r>
              <a:rPr lang="sr-Cyrl-RS" sz="1200" dirty="0">
                <a:latin typeface="Times New Roman" panose="02020603050405020304" pitchFamily="18" charset="0"/>
                <a:cs typeface="Times New Roman" panose="02020603050405020304" pitchFamily="18" charset="0"/>
              </a:rPr>
              <a:t>платформа „Завршни испит” садржи задатке из математике и српског језика који могу помоћи ученицима да се припреме за завршни испит. Ова образована платформа настала је из тежње да се креира образовно средство које би могло бити од помоћи за ваљано увежбавање задатака за завршни испит, било да се ученици образују у редовним школама или наставу прате док су на болничком и кућном лечењу у Србији и иностранству, по редовном или индивидуалном образовном плану. </a:t>
            </a:r>
            <a:r>
              <a:rPr lang="sr-Cyrl-RS" sz="1200" dirty="0" smtClean="0">
                <a:latin typeface="Times New Roman" panose="02020603050405020304" pitchFamily="18" charset="0"/>
                <a:cs typeface="Times New Roman" panose="02020603050405020304" pitchFamily="18" charset="0"/>
              </a:rPr>
              <a:t>Један </a:t>
            </a:r>
            <a:r>
              <a:rPr lang="sr-Cyrl-RS" sz="1200" dirty="0">
                <a:latin typeface="Times New Roman" panose="02020603050405020304" pitchFamily="18" charset="0"/>
                <a:cs typeface="Times New Roman" panose="02020603050405020304" pitchFamily="18" charset="0"/>
              </a:rPr>
              <a:t>од циљева израде платформе био је да се ученицима обезбеди образовно средство које ће бити лако за коришћење и које може утицати на осамостаљивање ученика у раду</a:t>
            </a:r>
            <a:r>
              <a:rPr lang="sr-Cyrl-R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Платформа је настала </a:t>
            </a:r>
            <a:r>
              <a:rPr lang="ru-RU" sz="1200" dirty="0">
                <a:latin typeface="Times New Roman" panose="02020603050405020304" pitchFamily="18" charset="0"/>
                <a:cs typeface="Times New Roman" panose="02020603050405020304" pitchFamily="18" charset="0"/>
              </a:rPr>
              <a:t>у оквиру пројекта Министарства трговине, туризма и телекомуникација Републике Србије и Друштва математичара Србије. Подршку пројекту пружили су Математички факултет Универзитета у Београду и ГеоГебра Центар Београд. </a:t>
            </a:r>
            <a:r>
              <a:rPr lang="ru-RU" sz="1200" dirty="0" smtClean="0">
                <a:latin typeface="Times New Roman" panose="02020603050405020304" pitchFamily="18" charset="0"/>
                <a:cs typeface="Times New Roman" panose="02020603050405020304" pitchFamily="18" charset="0"/>
              </a:rPr>
              <a:t>Заснована је </a:t>
            </a:r>
            <a:r>
              <a:rPr lang="ru-RU" sz="1200" dirty="0">
                <a:latin typeface="Times New Roman" panose="02020603050405020304" pitchFamily="18" charset="0"/>
                <a:cs typeface="Times New Roman" panose="02020603050405020304" pitchFamily="18" charset="0"/>
              </a:rPr>
              <a:t>на бесплатним технологијама и алатима: HTML5, PHP, МySQL, MatJax, Геогебра итд. </a:t>
            </a:r>
            <a:r>
              <a:rPr lang="ru-RU" sz="1200" dirty="0" smtClean="0">
                <a:latin typeface="Times New Roman" panose="02020603050405020304" pitchFamily="18" charset="0"/>
                <a:cs typeface="Times New Roman" panose="02020603050405020304" pitchFamily="18" charset="0"/>
              </a:rPr>
              <a:t>Функционише </a:t>
            </a:r>
            <a:r>
              <a:rPr lang="ru-RU" sz="1200" dirty="0">
                <a:latin typeface="Times New Roman" panose="02020603050405020304" pitchFamily="18" charset="0"/>
                <a:cs typeface="Times New Roman" panose="02020603050405020304" pitchFamily="18" charset="0"/>
              </a:rPr>
              <a:t>на </a:t>
            </a:r>
            <a:r>
              <a:rPr lang="ru-RU" sz="1200" dirty="0" smtClean="0">
                <a:latin typeface="Times New Roman" panose="02020603050405020304" pitchFamily="18" charset="0"/>
                <a:cs typeface="Times New Roman" panose="02020603050405020304" pitchFamily="18" charset="0"/>
              </a:rPr>
              <a:t>различитим </a:t>
            </a:r>
            <a:r>
              <a:rPr lang="ru-RU" sz="1200" dirty="0">
                <a:latin typeface="Times New Roman" panose="02020603050405020304" pitchFamily="18" charset="0"/>
                <a:cs typeface="Times New Roman" panose="02020603050405020304" pitchFamily="18" charset="0"/>
              </a:rPr>
              <a:t>врстама модерних уређаја и </a:t>
            </a:r>
            <a:r>
              <a:rPr lang="ru-RU" sz="1200" dirty="0" smtClean="0">
                <a:latin typeface="Times New Roman" panose="02020603050405020304" pitchFamily="18" charset="0"/>
                <a:cs typeface="Times New Roman" panose="02020603050405020304" pitchFamily="18" charset="0"/>
              </a:rPr>
              <a:t>може се </a:t>
            </a:r>
            <a:r>
              <a:rPr lang="ru-RU" sz="1200" dirty="0">
                <a:latin typeface="Times New Roman" panose="02020603050405020304" pitchFamily="18" charset="0"/>
                <a:cs typeface="Times New Roman" panose="02020603050405020304" pitchFamily="18" charset="0"/>
              </a:rPr>
              <a:t>користити за учење на даљину. </a:t>
            </a:r>
          </a:p>
          <a:p>
            <a:pPr algn="just"/>
            <a:endParaRPr lang="en-US" sz="1200" dirty="0" smtClean="0">
              <a:latin typeface="Times New Roman" panose="02020603050405020304" pitchFamily="18" charset="0"/>
              <a:cs typeface="Times New Roman" panose="02020603050405020304" pitchFamily="18" charset="0"/>
            </a:endParaRPr>
          </a:p>
          <a:p>
            <a:pPr algn="just"/>
            <a:r>
              <a:rPr lang="sr-Cyrl-RS" sz="1200" dirty="0" smtClean="0">
                <a:latin typeface="Times New Roman" panose="02020603050405020304" pitchFamily="18" charset="0"/>
                <a:cs typeface="Times New Roman" panose="02020603050405020304" pitchFamily="18" charset="0"/>
              </a:rPr>
              <a:t>	. </a:t>
            </a:r>
            <a:endParaRPr lang="sr-Cyrl-RS" sz="1200" dirty="0">
              <a:latin typeface="Times New Roman" panose="02020603050405020304" pitchFamily="18" charset="0"/>
              <a:cs typeface="Times New Roman" panose="02020603050405020304" pitchFamily="18" charset="0"/>
            </a:endParaRPr>
          </a:p>
          <a:p>
            <a:pPr algn="just"/>
            <a:endParaRPr lang="sr-Cyrl-RS" sz="1200" dirty="0" smtClean="0">
              <a:latin typeface="Times New Roman" panose="02020603050405020304" pitchFamily="18" charset="0"/>
              <a:cs typeface="Times New Roman" panose="02020603050405020304" pitchFamily="18" charset="0"/>
            </a:endParaRPr>
          </a:p>
          <a:p>
            <a:pPr algn="l"/>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281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31000">
              <a:schemeClr val="accent1">
                <a:lumMod val="40000"/>
                <a:lumOff val="60000"/>
              </a:schemeClr>
            </a:gs>
            <a:gs pos="77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1676"/>
            <a:ext cx="7886700" cy="1325563"/>
          </a:xfrm>
        </p:spPr>
        <p:txBody>
          <a:bodyPr/>
          <a:lstStyle/>
          <a:p>
            <a:pPr algn="ctr"/>
            <a:r>
              <a:rPr lang="sr-Cyrl-RS" b="1" dirty="0">
                <a:latin typeface="Times New Roman" panose="02020603050405020304" pitchFamily="18" charset="0"/>
                <a:cs typeface="Times New Roman" panose="02020603050405020304" pitchFamily="18" charset="0"/>
              </a:rPr>
              <a:t>Закључак</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337751" y="1260389"/>
            <a:ext cx="8633971" cy="5386090"/>
          </a:xfrm>
          <a:prstGeom prst="rect">
            <a:avLst/>
          </a:prstGeom>
        </p:spPr>
        <p:txBody>
          <a:bodyPr wrap="square">
            <a:spAutoFit/>
          </a:bodyPr>
          <a:lstStyle/>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Помоћу </a:t>
            </a:r>
            <a:r>
              <a:rPr lang="ru-RU" dirty="0" smtClean="0">
                <a:latin typeface="Times New Roman" panose="02020603050405020304" pitchFamily="18" charset="0"/>
                <a:cs typeface="Times New Roman" panose="02020603050405020304" pitchFamily="18" charset="0"/>
              </a:rPr>
              <a:t>образовне платформе </a:t>
            </a:r>
            <a:r>
              <a:rPr lang="sr-Cyrl-RS"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Завршни испит” </a:t>
            </a:r>
            <a:r>
              <a:rPr lang="ru-RU" dirty="0" smtClean="0">
                <a:latin typeface="Times New Roman" panose="02020603050405020304" pitchFamily="18" charset="0"/>
                <a:cs typeface="Times New Roman" panose="02020603050405020304" pitchFamily="18" charset="0"/>
              </a:rPr>
              <a:t>ученици </a:t>
            </a:r>
            <a:r>
              <a:rPr lang="ru-RU" dirty="0">
                <a:latin typeface="Times New Roman" panose="02020603050405020304" pitchFamily="18" charset="0"/>
                <a:cs typeface="Times New Roman" panose="02020603050405020304" pitchFamily="18" charset="0"/>
              </a:rPr>
              <a:t>би требало да остваре самосталност у раду и напредак у савладавању градива. </a:t>
            </a:r>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Наставницима је пружена могућност коришћења квалитетног наставног материјала, као и могућност креирања сопствених задатака и тестова</a:t>
            </a:r>
            <a:r>
              <a:rPr lang="en-US" dirty="0" smtClean="0">
                <a:latin typeface="Times New Roman" panose="02020603050405020304" pitchFamily="18" charset="0"/>
                <a:cs typeface="Times New Roman" panose="02020603050405020304" pitchFamily="18" charset="0"/>
              </a:rPr>
              <a:t>.</a:t>
            </a:r>
            <a:endParaRPr lang="sr-Cyrl-R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sr-Cyrl-R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Отворено је преко 2.200 корисничких налога за </a:t>
            </a:r>
            <a:r>
              <a:rPr lang="ru-RU" dirty="0" smtClean="0">
                <a:latin typeface="Times New Roman" panose="02020603050405020304" pitchFamily="18" charset="0"/>
                <a:cs typeface="Times New Roman" panose="02020603050405020304" pitchFamily="18" charset="0"/>
              </a:rPr>
              <a:t>наставнике, ученици </a:t>
            </a:r>
            <a:r>
              <a:rPr lang="ru-RU" dirty="0">
                <a:latin typeface="Times New Roman" panose="02020603050405020304" pitchFamily="18" charset="0"/>
                <a:cs typeface="Times New Roman" panose="02020603050405020304" pitchFamily="18" charset="0"/>
              </a:rPr>
              <a:t>су решили више од 20.000 </a:t>
            </a:r>
            <a:r>
              <a:rPr lang="ru-RU" dirty="0" smtClean="0">
                <a:latin typeface="Times New Roman" panose="02020603050405020304" pitchFamily="18" charset="0"/>
                <a:cs typeface="Times New Roman" panose="02020603050405020304" pitchFamily="18" charset="0"/>
              </a:rPr>
              <a:t>тестова и преко </a:t>
            </a:r>
            <a:r>
              <a:rPr lang="ru-RU" dirty="0">
                <a:latin typeface="Times New Roman" panose="02020603050405020304" pitchFamily="18" charset="0"/>
                <a:cs typeface="Times New Roman" panose="02020603050405020304" pitchFamily="18" charset="0"/>
              </a:rPr>
              <a:t>200.000 задатака</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sr-Cyrl-R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Образовна платформа „</a:t>
            </a:r>
            <a:r>
              <a:rPr lang="ru-RU" dirty="0">
                <a:latin typeface="Times New Roman" panose="02020603050405020304" pitchFamily="18" charset="0"/>
                <a:cs typeface="Times New Roman" panose="02020603050405020304" pitchFamily="18" charset="0"/>
              </a:rPr>
              <a:t>Завршни испит” </a:t>
            </a:r>
            <a:r>
              <a:rPr lang="ru-RU" dirty="0" smtClean="0">
                <a:latin typeface="Times New Roman" panose="02020603050405020304" pitchFamily="18" charset="0"/>
                <a:cs typeface="Times New Roman" panose="02020603050405020304" pitchFamily="18" charset="0"/>
              </a:rPr>
              <a:t>предложена је </a:t>
            </a:r>
            <a:r>
              <a:rPr lang="ru-RU" dirty="0">
                <a:latin typeface="Times New Roman" panose="02020603050405020304" pitchFamily="18" charset="0"/>
                <a:cs typeface="Times New Roman" panose="02020603050405020304" pitchFamily="18" charset="0"/>
              </a:rPr>
              <a:t>од стране Завода за унапређивање образовања и васпитања као </a:t>
            </a:r>
            <a:r>
              <a:rPr lang="ru-RU" dirty="0" smtClean="0">
                <a:latin typeface="Times New Roman" panose="02020603050405020304" pitchFamily="18" charset="0"/>
                <a:cs typeface="Times New Roman" panose="02020603050405020304" pitchFamily="18" charset="0"/>
                <a:hlinkClick r:id="rId2"/>
              </a:rPr>
              <a:t>алат </a:t>
            </a:r>
            <a:r>
              <a:rPr lang="ru-RU" dirty="0">
                <a:latin typeface="Times New Roman" panose="02020603050405020304" pitchFamily="18" charset="0"/>
                <a:cs typeface="Times New Roman" panose="02020603050405020304" pitchFamily="18" charset="0"/>
                <a:hlinkClick r:id="rId2"/>
              </a:rPr>
              <a:t>за припрему завршног </a:t>
            </a:r>
            <a:r>
              <a:rPr lang="ru-RU" dirty="0" smtClean="0">
                <a:latin typeface="Times New Roman" panose="02020603050405020304" pitchFamily="18" charset="0"/>
                <a:cs typeface="Times New Roman" panose="02020603050405020304" pitchFamily="18" charset="0"/>
                <a:hlinkClick r:id="rId2"/>
              </a:rPr>
              <a:t>испита</a:t>
            </a:r>
            <a:r>
              <a:rPr lang="ru-RU" dirty="0">
                <a:latin typeface="Times New Roman" panose="02020603050405020304" pitchFamily="18" charset="0"/>
                <a:cs typeface="Times New Roman" panose="02020603050405020304" pitchFamily="18" charset="0"/>
              </a:rPr>
              <a:t> и као </a:t>
            </a:r>
            <a:r>
              <a:rPr lang="ru-RU" u="sng" dirty="0" smtClean="0">
                <a:latin typeface="Times New Roman" panose="02020603050405020304" pitchFamily="18" charset="0"/>
                <a:cs typeface="Times New Roman" panose="02020603050405020304" pitchFamily="18" charset="0"/>
                <a:hlinkClick r:id="rId3"/>
              </a:rPr>
              <a:t>алат </a:t>
            </a:r>
            <a:r>
              <a:rPr lang="ru-RU" u="sng" dirty="0">
                <a:latin typeface="Times New Roman" panose="02020603050405020304" pitchFamily="18" charset="0"/>
                <a:cs typeface="Times New Roman" panose="02020603050405020304" pitchFamily="18" charset="0"/>
                <a:hlinkClick r:id="rId3"/>
              </a:rPr>
              <a:t>за учење на даљину</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sr-Cyrl-R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Образовна платформа „Завршни испит” предложена је од стране </a:t>
            </a:r>
            <a:r>
              <a:rPr lang="ru-RU" dirty="0" smtClean="0">
                <a:latin typeface="Times New Roman" panose="02020603050405020304" pitchFamily="18" charset="0"/>
                <a:cs typeface="Times New Roman" panose="02020603050405020304" pitchFamily="18" charset="0"/>
              </a:rPr>
              <a:t>Министарства </a:t>
            </a:r>
            <a:r>
              <a:rPr lang="ru-RU" dirty="0">
                <a:latin typeface="Times New Roman" panose="02020603050405020304" pitchFamily="18" charset="0"/>
                <a:cs typeface="Times New Roman" panose="02020603050405020304" pitchFamily="18" charset="0"/>
              </a:rPr>
              <a:t>просвете, науке и технолошког развоја, Тима за социјално укључивање и смањење сиромаштва и Уницефа као платформа </a:t>
            </a:r>
            <a:r>
              <a:rPr lang="ru-RU" dirty="0" smtClean="0">
                <a:latin typeface="Times New Roman" panose="02020603050405020304" pitchFamily="18" charset="0"/>
                <a:cs typeface="Times New Roman" panose="02020603050405020304" pitchFamily="18" charset="0"/>
              </a:rPr>
              <a:t>образовање </a:t>
            </a:r>
            <a:r>
              <a:rPr lang="ru-RU" dirty="0">
                <a:latin typeface="Times New Roman" panose="02020603050405020304" pitchFamily="18" charset="0"/>
                <a:cs typeface="Times New Roman" panose="02020603050405020304" pitchFamily="18" charset="0"/>
              </a:rPr>
              <a:t>на даљину и налази се на </a:t>
            </a:r>
            <a:r>
              <a:rPr lang="ru-RU" i="1" dirty="0">
                <a:latin typeface="Times New Roman" panose="02020603050405020304" pitchFamily="18" charset="0"/>
                <a:cs typeface="Times New Roman" panose="02020603050405020304" pitchFamily="18" charset="0"/>
                <a:hlinkClick r:id="rId4"/>
              </a:rPr>
              <a:t>Листи дигиталних алата за рад са децом и ученицима којима је током учења на даљину потребна додатна подршка</a:t>
            </a: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9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50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sz="3600" b="1" dirty="0">
                <a:latin typeface="Times New Roman" panose="02020603050405020304" pitchFamily="18" charset="0"/>
                <a:cs typeface="Times New Roman" panose="02020603050405020304" pitchFamily="18" charset="0"/>
              </a:rPr>
              <a:t>Завршни испит – плаформа за равноправно укључивање ученика у образовни процес</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25443" y="1903257"/>
            <a:ext cx="6893113" cy="346781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285999" y="5459166"/>
            <a:ext cx="4572000" cy="1277786"/>
          </a:xfrm>
          <a:prstGeom prst="rect">
            <a:avLst/>
          </a:prstGeom>
        </p:spPr>
        <p:txBody>
          <a:bodyPr>
            <a:spAutoFit/>
          </a:bodyPr>
          <a:lstStyle/>
          <a:p>
            <a:pPr indent="457200" algn="just">
              <a:lnSpc>
                <a:spcPct val="107000"/>
              </a:lnSpc>
              <a:spcAft>
                <a:spcPts val="800"/>
              </a:spcAft>
            </a:pPr>
            <a:r>
              <a:rPr lang="sr-Cyrl-R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Када ученик приступи почетној страни платформе „Завршни испит”, може одабрати за рад задатке из математике или српског </a:t>
            </a:r>
            <a:r>
              <a:rPr lang="sr-Cyrl-R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језика.</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65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50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a:latin typeface="Times New Roman" panose="02020603050405020304" pitchFamily="18" charset="0"/>
                <a:cs typeface="Times New Roman" panose="02020603050405020304" pitchFamily="18" charset="0"/>
              </a:rPr>
              <a:t>Различити типови тестова</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0" y="1455019"/>
            <a:ext cx="2871465" cy="178323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3" cstate="print"/>
          <a:srcRect t="15250"/>
          <a:stretch/>
        </p:blipFill>
        <p:spPr>
          <a:xfrm>
            <a:off x="3228885" y="2466975"/>
            <a:ext cx="2464522" cy="225920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stretch>
            <a:fillRect/>
          </a:stretch>
        </p:blipFill>
        <p:spPr>
          <a:xfrm rot="1066128">
            <a:off x="2215566" y="2642451"/>
            <a:ext cx="1544617" cy="1191602"/>
          </a:xfrm>
          <a:prstGeom prst="rect">
            <a:avLst/>
          </a:prstGeom>
        </p:spPr>
      </p:pic>
      <p:pic>
        <p:nvPicPr>
          <p:cNvPr id="6" name="Picture 5"/>
          <p:cNvPicPr>
            <a:picLocks noChangeAspect="1"/>
          </p:cNvPicPr>
          <p:nvPr/>
        </p:nvPicPr>
        <p:blipFill>
          <a:blip r:embed="rId5" cstate="print"/>
          <a:stretch>
            <a:fillRect/>
          </a:stretch>
        </p:blipFill>
        <p:spPr>
          <a:xfrm>
            <a:off x="5832336" y="3978111"/>
            <a:ext cx="3145599" cy="2727489"/>
          </a:xfrm>
          <a:prstGeom prst="rect">
            <a:avLst/>
          </a:prstGeom>
        </p:spPr>
      </p:pic>
      <p:pic>
        <p:nvPicPr>
          <p:cNvPr id="7" name="Picture 6"/>
          <p:cNvPicPr>
            <a:picLocks noChangeAspect="1"/>
          </p:cNvPicPr>
          <p:nvPr/>
        </p:nvPicPr>
        <p:blipFill>
          <a:blip r:embed="rId6" cstate="print"/>
          <a:stretch>
            <a:fillRect/>
          </a:stretch>
        </p:blipFill>
        <p:spPr>
          <a:xfrm rot="1101518">
            <a:off x="4809938" y="4128717"/>
            <a:ext cx="1548518" cy="1194920"/>
          </a:xfrm>
          <a:prstGeom prst="rect">
            <a:avLst/>
          </a:prstGeom>
        </p:spPr>
      </p:pic>
      <p:pic>
        <p:nvPicPr>
          <p:cNvPr id="9" name="Picture 8"/>
          <p:cNvPicPr>
            <a:picLocks noChangeAspect="1"/>
          </p:cNvPicPr>
          <p:nvPr/>
        </p:nvPicPr>
        <p:blipFill rotWithShape="1">
          <a:blip r:embed="rId7"/>
          <a:srcRect l="37531" r="27565" b="36909"/>
          <a:stretch/>
        </p:blipFill>
        <p:spPr>
          <a:xfrm>
            <a:off x="5968083" y="1455019"/>
            <a:ext cx="2874104" cy="2460242"/>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8"/>
          <a:stretch>
            <a:fillRect/>
          </a:stretch>
        </p:blipFill>
        <p:spPr>
          <a:xfrm rot="15187794">
            <a:off x="4911761" y="2334233"/>
            <a:ext cx="1841152" cy="1609483"/>
          </a:xfrm>
          <a:prstGeom prst="rect">
            <a:avLst/>
          </a:prstGeom>
        </p:spPr>
      </p:pic>
      <p:sp>
        <p:nvSpPr>
          <p:cNvPr id="8" name="Rectangle 7"/>
          <p:cNvSpPr/>
          <p:nvPr/>
        </p:nvSpPr>
        <p:spPr>
          <a:xfrm>
            <a:off x="701874" y="5168675"/>
            <a:ext cx="4572000" cy="1200329"/>
          </a:xfrm>
          <a:prstGeom prst="rect">
            <a:avLst/>
          </a:prstGeom>
        </p:spPr>
        <p:txBody>
          <a:bodyPr>
            <a:spAutoFit/>
          </a:bodyPr>
          <a:lstStyle/>
          <a:p>
            <a:r>
              <a:rPr lang="sr-Cyrl-RS" dirty="0">
                <a:solidFill>
                  <a:srgbClr val="000000"/>
                </a:solidFill>
                <a:latin typeface="Times New Roman" panose="02020603050405020304" pitchFamily="18" charset="0"/>
                <a:ea typeface="Calibri" panose="020F0502020204030204" pitchFamily="34" charset="0"/>
              </a:rPr>
              <a:t>Када одабере и означи картицу </a:t>
            </a:r>
            <a:r>
              <a:rPr lang="sr-Cyrl-RS" i="1" dirty="0">
                <a:solidFill>
                  <a:srgbClr val="000000"/>
                </a:solidFill>
                <a:latin typeface="Times New Roman" panose="02020603050405020304" pitchFamily="18" charset="0"/>
                <a:ea typeface="Calibri" panose="020F0502020204030204" pitchFamily="34" charset="0"/>
              </a:rPr>
              <a:t>српски језик</a:t>
            </a:r>
            <a:r>
              <a:rPr lang="sr-Cyrl-RS" dirty="0">
                <a:solidFill>
                  <a:srgbClr val="000000"/>
                </a:solidFill>
                <a:latin typeface="Times New Roman" panose="02020603050405020304" pitchFamily="18" charset="0"/>
                <a:ea typeface="Calibri" panose="020F0502020204030204" pitchFamily="34" charset="0"/>
              </a:rPr>
              <a:t>, ученику се отвара могућност да решава </a:t>
            </a:r>
            <a:r>
              <a:rPr lang="sr-Cyrl-RS" i="1" dirty="0">
                <a:solidFill>
                  <a:srgbClr val="000000"/>
                </a:solidFill>
                <a:latin typeface="Times New Roman" panose="02020603050405020304" pitchFamily="18" charset="0"/>
                <a:ea typeface="Calibri" panose="020F0502020204030204" pitchFamily="34" charset="0"/>
              </a:rPr>
              <a:t>тест наставника, прилагођени тест, стандардни тест </a:t>
            </a:r>
            <a:r>
              <a:rPr lang="sr-Cyrl-RS" dirty="0">
                <a:solidFill>
                  <a:srgbClr val="000000"/>
                </a:solidFill>
                <a:latin typeface="Times New Roman" panose="02020603050405020304" pitchFamily="18" charset="0"/>
                <a:ea typeface="Calibri" panose="020F0502020204030204" pitchFamily="34" charset="0"/>
              </a:rPr>
              <a:t>и</a:t>
            </a:r>
            <a:r>
              <a:rPr lang="sr-Cyrl-RS" i="1" dirty="0">
                <a:solidFill>
                  <a:srgbClr val="000000"/>
                </a:solidFill>
                <a:latin typeface="Times New Roman" panose="02020603050405020304" pitchFamily="18" charset="0"/>
                <a:ea typeface="Calibri" panose="020F0502020204030204" pitchFamily="34" charset="0"/>
              </a:rPr>
              <a:t> сопствени </a:t>
            </a:r>
            <a:r>
              <a:rPr lang="sr-Cyrl-RS" i="1" dirty="0" smtClean="0">
                <a:solidFill>
                  <a:srgbClr val="000000"/>
                </a:solidFill>
                <a:latin typeface="Times New Roman" panose="02020603050405020304" pitchFamily="18" charset="0"/>
                <a:ea typeface="Calibri" panose="020F0502020204030204" pitchFamily="34" charset="0"/>
              </a:rPr>
              <a:t>избор. </a:t>
            </a:r>
            <a:endParaRPr lang="en-US" dirty="0"/>
          </a:p>
        </p:txBody>
      </p:sp>
    </p:spTree>
    <p:extLst>
      <p:ext uri="{BB962C8B-B14F-4D97-AF65-F5344CB8AC3E}">
        <p14:creationId xmlns:p14="http://schemas.microsoft.com/office/powerpoint/2010/main" val="284922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50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173" y="115330"/>
            <a:ext cx="8327167" cy="590661"/>
          </a:xfrm>
        </p:spPr>
        <p:txBody>
          <a:bodyPr/>
          <a:lstStyle/>
          <a:p>
            <a:pPr algn="ctr"/>
            <a:r>
              <a:rPr lang="sr-Cyrl-RS" b="1" dirty="0">
                <a:latin typeface="Times New Roman" panose="02020603050405020304" pitchFamily="18" charset="0"/>
                <a:cs typeface="Times New Roman" panose="02020603050405020304" pitchFamily="18" charset="0"/>
              </a:rPr>
              <a:t>Различити типови тестова</a:t>
            </a:r>
            <a:endParaRPr lang="en-US" b="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733168"/>
            <a:ext cx="9209903" cy="659283"/>
          </a:xfrm>
          <a:prstGeom prst="rect">
            <a:avLst/>
          </a:prstGeom>
        </p:spPr>
        <p:txBody>
          <a:bodyPr wrap="square">
            <a:spAutoFit/>
          </a:bodyPr>
          <a:lstStyle/>
          <a:p>
            <a:pPr marL="285750" indent="-285750">
              <a:buFont typeface="Arial" panose="020B0604020202020204" pitchFamily="34" charset="0"/>
              <a:buChar char="•"/>
            </a:pPr>
            <a:endParaRPr lang="ru-RU"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indent="457200"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ounded Rectangle 11"/>
          <p:cNvSpPr/>
          <p:nvPr/>
        </p:nvSpPr>
        <p:spPr>
          <a:xfrm>
            <a:off x="188181" y="4769447"/>
            <a:ext cx="8824013" cy="1956487"/>
          </a:xfrm>
          <a:prstGeom prst="roundRect">
            <a:avLst/>
          </a:prstGeom>
          <a:solidFill>
            <a:schemeClr val="accent6">
              <a:lumMod val="60000"/>
              <a:lumOff val="4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b="1" dirty="0">
                <a:solidFill>
                  <a:schemeClr val="tx1"/>
                </a:solidFill>
                <a:latin typeface="Times New Roman" panose="02020603050405020304" pitchFamily="18" charset="0"/>
                <a:cs typeface="Times New Roman" panose="02020603050405020304" pitchFamily="18" charset="0"/>
              </a:rPr>
              <a:t>За овај час наставник </a:t>
            </a:r>
            <a:r>
              <a:rPr lang="sr-Cyrl-RS" b="1" dirty="0" smtClean="0">
                <a:solidFill>
                  <a:schemeClr val="tx1"/>
                </a:solidFill>
                <a:latin typeface="Times New Roman" panose="02020603050405020304" pitchFamily="18" charset="0"/>
                <a:cs typeface="Times New Roman" panose="02020603050405020304" pitchFamily="18" charset="0"/>
              </a:rPr>
              <a:t>је </a:t>
            </a:r>
          </a:p>
          <a:p>
            <a:r>
              <a:rPr lang="sr-Cyrl-RS" b="1" dirty="0" smtClean="0">
                <a:solidFill>
                  <a:schemeClr val="tx1"/>
                </a:solidFill>
                <a:latin typeface="Times New Roman" panose="02020603050405020304" pitchFamily="18" charset="0"/>
                <a:cs typeface="Times New Roman" panose="02020603050405020304" pitchFamily="18" charset="0"/>
              </a:rPr>
              <a:t>осмислио задатке и  </a:t>
            </a:r>
          </a:p>
          <a:p>
            <a:r>
              <a:rPr lang="sr-Cyrl-RS" b="1" dirty="0" smtClean="0">
                <a:solidFill>
                  <a:schemeClr val="tx1"/>
                </a:solidFill>
                <a:latin typeface="Times New Roman" panose="02020603050405020304" pitchFamily="18" charset="0"/>
                <a:cs typeface="Times New Roman" panose="02020603050405020304" pitchFamily="18" charset="0"/>
              </a:rPr>
              <a:t>припремио </a:t>
            </a:r>
            <a:r>
              <a:rPr lang="sr-Cyrl-RS" b="1" dirty="0">
                <a:solidFill>
                  <a:schemeClr val="tx1"/>
                </a:solidFill>
                <a:latin typeface="Times New Roman" panose="02020603050405020304" pitchFamily="18" charset="0"/>
                <a:cs typeface="Times New Roman" panose="02020603050405020304" pitchFamily="18" charset="0"/>
              </a:rPr>
              <a:t>два теста</a:t>
            </a:r>
            <a:r>
              <a:rPr lang="sr-Cyrl-RS" b="1" dirty="0" smtClean="0">
                <a:solidFill>
                  <a:schemeClr val="tx1"/>
                </a:solidFill>
                <a:latin typeface="Times New Roman" panose="02020603050405020304" pitchFamily="18" charset="0"/>
                <a:cs typeface="Times New Roman" panose="02020603050405020304" pitchFamily="18" charset="0"/>
              </a:rPr>
              <a:t>:</a:t>
            </a:r>
            <a:endParaRPr lang="sr-Cyrl-RS" b="1"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r-Cyrl-RS" b="1" dirty="0">
                <a:solidFill>
                  <a:schemeClr val="tx1"/>
                </a:solidFill>
                <a:latin typeface="Times New Roman" panose="02020603050405020304" pitchFamily="18" charset="0"/>
                <a:cs typeface="Times New Roman" panose="02020603050405020304" pitchFamily="18" charset="0"/>
              </a:rPr>
              <a:t>Број теста: 1374</a:t>
            </a:r>
          </a:p>
          <a:p>
            <a:pPr marL="285750" indent="-285750">
              <a:buFont typeface="Arial" panose="020B0604020202020204" pitchFamily="34" charset="0"/>
              <a:buChar char="•"/>
            </a:pPr>
            <a:r>
              <a:rPr lang="sr-Cyrl-RS" b="1" dirty="0">
                <a:solidFill>
                  <a:schemeClr val="tx1"/>
                </a:solidFill>
                <a:latin typeface="Times New Roman" panose="02020603050405020304" pitchFamily="18" charset="0"/>
                <a:cs typeface="Times New Roman" panose="02020603050405020304" pitchFamily="18" charset="0"/>
              </a:rPr>
              <a:t>Број теста: 1608</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601477" y="3192032"/>
            <a:ext cx="4410718" cy="1466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smtClean="0">
              <a:latin typeface="Times New Roman" panose="02020603050405020304" pitchFamily="18"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Креирање </a:t>
            </a:r>
            <a:r>
              <a:rPr lang="ru-RU" sz="1200" b="1" dirty="0">
                <a:latin typeface="Times New Roman" panose="02020603050405020304" pitchFamily="18" charset="0"/>
                <a:cs typeface="Times New Roman" panose="02020603050405020304" pitchFamily="18" charset="0"/>
              </a:rPr>
              <a:t>теста:</a:t>
            </a:r>
          </a:p>
          <a:p>
            <a:endParaRPr lang="ru-RU"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из базе платформе;</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из сопствене базе;</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комбиновањем задатака из сопствене базе </a:t>
            </a:r>
          </a:p>
          <a:p>
            <a:r>
              <a:rPr lang="ru-RU" sz="1200" dirty="0">
                <a:latin typeface="Times New Roman" panose="02020603050405020304" pitchFamily="18" charset="0"/>
                <a:cs typeface="Times New Roman" panose="02020603050405020304" pitchFamily="18" charset="0"/>
              </a:rPr>
              <a:t>     са задацима из базе планформе.</a:t>
            </a:r>
          </a:p>
          <a:p>
            <a:endParaRPr lang="ru-RU"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88182" y="3192031"/>
            <a:ext cx="4293202" cy="1466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latin typeface="Times New Roman" panose="02020603050405020304" pitchFamily="18" charset="0"/>
                <a:cs typeface="Times New Roman" panose="02020603050405020304" pitchFamily="18" charset="0"/>
              </a:rPr>
              <a:t>Креирање задатака – различити типови задатака:</a:t>
            </a:r>
            <a:br>
              <a:rPr lang="ru-RU" sz="1200" b="1" dirty="0">
                <a:latin typeface="Times New Roman" panose="02020603050405020304" pitchFamily="18" charset="0"/>
                <a:cs typeface="Times New Roman" panose="02020603050405020304" pitchFamily="18" charset="0"/>
              </a:rPr>
            </a:br>
            <a:endParaRPr lang="ru-RU" sz="12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задаци са нумеричким и текстуалним уносом;</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задаци са изузимањем елемента из датог низа;</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задаци са повезивањем појмова;</a:t>
            </a:r>
          </a:p>
          <a:p>
            <a:pPr marL="285750" indent="-2857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задаци са означавањем тачног одговора.</a:t>
            </a:r>
          </a:p>
        </p:txBody>
      </p:sp>
      <p:pic>
        <p:nvPicPr>
          <p:cNvPr id="16" name="Picture 15"/>
          <p:cNvPicPr>
            <a:picLocks noChangeAspect="1"/>
          </p:cNvPicPr>
          <p:nvPr/>
        </p:nvPicPr>
        <p:blipFill rotWithShape="1">
          <a:blip r:embed="rId2" cstate="print"/>
          <a:srcRect t="15250"/>
          <a:stretch/>
        </p:blipFill>
        <p:spPr>
          <a:xfrm>
            <a:off x="3657427" y="5169752"/>
            <a:ext cx="1549061" cy="1420008"/>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3"/>
          <a:stretch>
            <a:fillRect/>
          </a:stretch>
        </p:blipFill>
        <p:spPr>
          <a:xfrm>
            <a:off x="5634681" y="4978832"/>
            <a:ext cx="1848162" cy="1229320"/>
          </a:xfrm>
          <a:prstGeom prst="rect">
            <a:avLst/>
          </a:prstGeom>
        </p:spPr>
      </p:pic>
      <p:sp>
        <p:nvSpPr>
          <p:cNvPr id="18" name="Rounded Rectangle 17"/>
          <p:cNvSpPr/>
          <p:nvPr/>
        </p:nvSpPr>
        <p:spPr>
          <a:xfrm>
            <a:off x="188182" y="642551"/>
            <a:ext cx="8824013" cy="2438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07000"/>
              </a:lnSpc>
              <a:spcAft>
                <a:spcPts val="800"/>
              </a:spcAft>
            </a:pPr>
            <a:r>
              <a:rPr lang="sr-Cyrl-R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Тест наставника</a:t>
            </a:r>
            <a:r>
              <a:rPr lang="sr-Cyrl-R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подразумева решавање задатака које је наставник креирао помоћу задатака на платформи. Када наставник одабере задатке и креира тест, платформа аутоматски креираном тесту додељује број. Ученици приступају тесту уносом броја теста који је наставник креирао.</a:t>
            </a:r>
            <a:endPar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sr-Cyrl-R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Стандардни тест</a:t>
            </a:r>
            <a:r>
              <a:rPr lang="sr-Cyrl-R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подразумева задатке који одговарају пробном завршном испиту. Када ученик приступи овом тесту, на платформи се из базе аутоматски креира тест који садржи двадесет задатака по угледу на тест на завршном испиту.</a:t>
            </a:r>
            <a:endParaRPr lang="en-U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sr-Cyrl-R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Сопствени избор</a:t>
            </a:r>
            <a:r>
              <a:rPr lang="sr-Cyrl-RS"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подразумева да ученици могу сами бирати тачно одређене нивое и области градива из којих желе да провере своје знање. На тај начин се формира тест који се састоји само од задатака из одабраних области и са одабраних нивоа.</a:t>
            </a:r>
          </a:p>
          <a:p>
            <a:pPr indent="457200" algn="just">
              <a:lnSpc>
                <a:spcPct val="107000"/>
              </a:lnSpc>
              <a:spcAft>
                <a:spcPts val="800"/>
              </a:spcAft>
            </a:pPr>
            <a:r>
              <a:rPr lang="sr-Cyrl-RS" sz="1200" i="1" dirty="0">
                <a:solidFill>
                  <a:schemeClr val="bg1"/>
                </a:solidFill>
                <a:latin typeface="Times New Roman" panose="02020603050405020304" pitchFamily="18" charset="0"/>
                <a:cs typeface="Times New Roman" panose="02020603050405020304" pitchFamily="18" charset="0"/>
              </a:rPr>
              <a:t>Прилагођени тест</a:t>
            </a:r>
            <a:r>
              <a:rPr lang="sr-Cyrl-RS" sz="1200" dirty="0">
                <a:solidFill>
                  <a:schemeClr val="bg1"/>
                </a:solidFill>
                <a:latin typeface="Times New Roman" panose="02020603050405020304" pitchFamily="18" charset="0"/>
                <a:cs typeface="Times New Roman" panose="02020603050405020304" pitchFamily="18" charset="0"/>
              </a:rPr>
              <a:t> подразумева задатке из свих области које се проверавају на завршном испиту. Тежина задатака и текст задатака прилагођени су ученицима којима је потребна подршка у раду. Овај ниво са предлогом задатака из српског језика представља новину у односу на </a:t>
            </a:r>
            <a:r>
              <a:rPr lang="sr-Cyrl-RS" sz="1200" i="1" dirty="0">
                <a:solidFill>
                  <a:schemeClr val="bg1"/>
                </a:solidFill>
                <a:latin typeface="Times New Roman" panose="02020603050405020304" pitchFamily="18" charset="0"/>
                <a:cs typeface="Times New Roman" panose="02020603050405020304" pitchFamily="18" charset="0"/>
              </a:rPr>
              <a:t>Збирку задатака из српског језика за завршни испит у основном образовању и васпитању.</a:t>
            </a:r>
          </a:p>
        </p:txBody>
      </p:sp>
      <p:sp>
        <p:nvSpPr>
          <p:cNvPr id="19" name="Right Arrow 18"/>
          <p:cNvSpPr/>
          <p:nvPr/>
        </p:nvSpPr>
        <p:spPr>
          <a:xfrm>
            <a:off x="5097866" y="5263979"/>
            <a:ext cx="652145" cy="3295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475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1">
                <a:lumMod val="60000"/>
                <a:lumOff val="40000"/>
              </a:schemeClr>
            </a:gs>
            <a:gs pos="89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90690"/>
          </a:xfrm>
        </p:spPr>
        <p:txBody>
          <a:bodyPr>
            <a:normAutofit/>
          </a:bodyPr>
          <a:lstStyle/>
          <a:p>
            <a:r>
              <a:rPr lang="sr-Cyrl-RS" sz="1200" b="1" dirty="0" smtClean="0">
                <a:latin typeface="Times New Roman" panose="02020603050405020304" pitchFamily="18" charset="0"/>
                <a:cs typeface="Times New Roman" panose="02020603050405020304" pitchFamily="18" charset="0"/>
              </a:rPr>
              <a:t>Одабрани примери задатака из тестова </a:t>
            </a:r>
            <a:br>
              <a:rPr lang="sr-Cyrl-RS" sz="1200" b="1" dirty="0" smtClean="0">
                <a:latin typeface="Times New Roman" panose="02020603050405020304" pitchFamily="18" charset="0"/>
                <a:cs typeface="Times New Roman" panose="02020603050405020304" pitchFamily="18" charset="0"/>
              </a:rPr>
            </a:br>
            <a:r>
              <a:rPr lang="sr-Cyrl-RS" sz="1200" b="1" dirty="0" smtClean="0">
                <a:latin typeface="Times New Roman" panose="02020603050405020304" pitchFamily="18" charset="0"/>
                <a:cs typeface="Times New Roman" panose="02020603050405020304" pitchFamily="18" charset="0"/>
              </a:rPr>
              <a:t/>
            </a:r>
            <a:br>
              <a:rPr lang="sr-Cyrl-RS" sz="1200" b="1" dirty="0" smtClean="0">
                <a:latin typeface="Times New Roman" panose="02020603050405020304" pitchFamily="18" charset="0"/>
                <a:cs typeface="Times New Roman" panose="02020603050405020304" pitchFamily="18" charset="0"/>
              </a:rPr>
            </a:br>
            <a:r>
              <a:rPr lang="sr-Cyrl-RS" sz="1200" dirty="0" smtClean="0">
                <a:latin typeface="Times New Roman" panose="02020603050405020304" pitchFamily="18" charset="0"/>
                <a:cs typeface="Times New Roman" panose="02020603050405020304" pitchFamily="18" charset="0"/>
              </a:rPr>
              <a:t>Прву </a:t>
            </a:r>
            <a:r>
              <a:rPr lang="sr-Cyrl-RS" sz="1200" dirty="0">
                <a:latin typeface="Times New Roman" panose="02020603050405020304" pitchFamily="18" charset="0"/>
                <a:cs typeface="Times New Roman" panose="02020603050405020304" pitchFamily="18" charset="0"/>
              </a:rPr>
              <a:t>групу чине задаци са </a:t>
            </a:r>
            <a:r>
              <a:rPr lang="sr-Cyrl-RS" sz="1200" i="1" dirty="0">
                <a:latin typeface="Times New Roman" panose="02020603050405020304" pitchFamily="18" charset="0"/>
                <a:cs typeface="Times New Roman" panose="02020603050405020304" pitchFamily="18" charset="0"/>
              </a:rPr>
              <a:t>повезивањем појмова из десне са појмовима из леве </a:t>
            </a:r>
            <a:r>
              <a:rPr lang="sr-Cyrl-RS" sz="1200" i="1" dirty="0" smtClean="0">
                <a:latin typeface="Times New Roman" panose="02020603050405020304" pitchFamily="18" charset="0"/>
                <a:cs typeface="Times New Roman" panose="02020603050405020304" pitchFamily="18" charset="0"/>
              </a:rPr>
              <a:t>колоне</a:t>
            </a:r>
            <a:r>
              <a:rPr lang="sr-Cyrl-RS" sz="1200" dirty="0" smtClean="0">
                <a:latin typeface="Times New Roman" panose="02020603050405020304" pitchFamily="18" charset="0"/>
                <a:cs typeface="Times New Roman" panose="02020603050405020304" pitchFamily="18" charset="0"/>
              </a:rPr>
              <a:t>. Решавање </a:t>
            </a:r>
            <a:r>
              <a:rPr lang="sr-Cyrl-RS" sz="1200" dirty="0">
                <a:latin typeface="Times New Roman" panose="02020603050405020304" pitchFamily="18" charset="0"/>
                <a:cs typeface="Times New Roman" panose="02020603050405020304" pitchFamily="18" charset="0"/>
              </a:rPr>
              <a:t>задатака омогућено је повезивањем помоћу боја. Ова могућност може олакшати рад ученицима са моторичким и визуелним сметњама. На слици је задатак са </a:t>
            </a:r>
            <a:r>
              <a:rPr lang="sr-Cyrl-RS" sz="1200" i="1" dirty="0">
                <a:latin typeface="Times New Roman" panose="02020603050405020304" pitchFamily="18" charset="0"/>
                <a:cs typeface="Times New Roman" panose="02020603050405020304" pitchFamily="18" charset="0"/>
              </a:rPr>
              <a:t>прилагођеног нивоа</a:t>
            </a:r>
            <a:r>
              <a:rPr lang="sr-Cyrl-RS" sz="1200" dirty="0">
                <a:latin typeface="Times New Roman" panose="02020603050405020304" pitchFamily="18" charset="0"/>
                <a:cs typeface="Times New Roman" panose="02020603050405020304" pitchFamily="18" charset="0"/>
              </a:rPr>
              <a:t>. Када ученик проверава одговор, појављује се решење, а некада и илустрација која је повезана са одговором. </a:t>
            </a:r>
            <a:r>
              <a:rPr lang="sr-Cyrl-RS" sz="1200" dirty="0" smtClean="0">
                <a:latin typeface="Times New Roman" panose="02020603050405020304" pitchFamily="18" charset="0"/>
                <a:cs typeface="Times New Roman" panose="02020603050405020304" pitchFamily="18" charset="0"/>
              </a:rPr>
              <a:t/>
            </a:r>
            <a:br>
              <a:rPr lang="sr-Cyrl-RS" sz="1200" dirty="0" smtClean="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1368018"/>
            <a:ext cx="9144000" cy="4550331"/>
          </a:xfrm>
          <a:prstGeom prst="rect">
            <a:avLst/>
          </a:prstGeom>
        </p:spPr>
      </p:pic>
    </p:spTree>
    <p:extLst>
      <p:ext uri="{BB962C8B-B14F-4D97-AF65-F5344CB8AC3E}">
        <p14:creationId xmlns:p14="http://schemas.microsoft.com/office/powerpoint/2010/main" val="47803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1">
                <a:lumMod val="60000"/>
                <a:lumOff val="40000"/>
              </a:schemeClr>
            </a:gs>
            <a:gs pos="89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sz="1800" dirty="0">
                <a:latin typeface="Times New Roman" panose="02020603050405020304" pitchFamily="18" charset="0"/>
                <a:cs typeface="Times New Roman" panose="02020603050405020304" pitchFamily="18" charset="0"/>
              </a:rPr>
              <a:t>Пример задатка са </a:t>
            </a:r>
            <a:r>
              <a:rPr lang="sr-Cyrl-RS" sz="1800" dirty="0" smtClean="0">
                <a:latin typeface="Times New Roman" panose="02020603050405020304" pitchFamily="18" charset="0"/>
                <a:cs typeface="Times New Roman" panose="02020603050405020304" pitchFamily="18" charset="0"/>
              </a:rPr>
              <a:t>средњег </a:t>
            </a:r>
            <a:r>
              <a:rPr lang="sr-Cyrl-RS" sz="1800" dirty="0">
                <a:latin typeface="Times New Roman" panose="02020603050405020304" pitchFamily="18" charset="0"/>
                <a:cs typeface="Times New Roman" panose="02020603050405020304" pitchFamily="18" charset="0"/>
              </a:rPr>
              <a:t>нивоа, област</a:t>
            </a:r>
            <a:r>
              <a:rPr lang="sr-Cyrl-RS" sz="1800" i="1" dirty="0">
                <a:latin typeface="Times New Roman" panose="02020603050405020304" pitchFamily="18" charset="0"/>
                <a:cs typeface="Times New Roman" panose="02020603050405020304" pitchFamily="18" charset="0"/>
              </a:rPr>
              <a:t> </a:t>
            </a:r>
            <a:r>
              <a:rPr lang="sr-Cyrl-RS" sz="1800" i="1" dirty="0" smtClean="0">
                <a:latin typeface="Times New Roman" panose="02020603050405020304" pitchFamily="18" charset="0"/>
                <a:cs typeface="Times New Roman" panose="02020603050405020304" pitchFamily="18" charset="0"/>
              </a:rPr>
              <a:t>Књижевност:</a:t>
            </a:r>
            <a:r>
              <a:rPr lang="en-US" sz="1800" dirty="0"/>
              <a:t/>
            </a:r>
            <a:br>
              <a:rPr lang="en-US" sz="1800" dirty="0"/>
            </a:br>
            <a:endParaRPr lang="en-US" sz="1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394942"/>
            <a:ext cx="9144000" cy="4562385"/>
          </a:xfrm>
          <a:prstGeom prst="rect">
            <a:avLst/>
          </a:prstGeom>
        </p:spPr>
      </p:pic>
    </p:spTree>
    <p:extLst>
      <p:ext uri="{BB962C8B-B14F-4D97-AF65-F5344CB8AC3E}">
        <p14:creationId xmlns:p14="http://schemas.microsoft.com/office/powerpoint/2010/main" val="3563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1">
                <a:lumMod val="60000"/>
                <a:lumOff val="40000"/>
              </a:schemeClr>
            </a:gs>
            <a:gs pos="89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200" dirty="0" smtClean="0">
                <a:latin typeface="Times New Roman" panose="02020603050405020304" pitchFamily="18" charset="0"/>
                <a:cs typeface="Times New Roman" panose="02020603050405020304" pitchFamily="18" charset="0"/>
              </a:rPr>
              <a:t>Другу групу </a:t>
            </a:r>
            <a:r>
              <a:rPr lang="sr-Cyrl-RS" sz="1200" dirty="0">
                <a:latin typeface="Times New Roman" panose="02020603050405020304" pitchFamily="18" charset="0"/>
                <a:cs typeface="Times New Roman" panose="02020603050405020304" pitchFamily="18" charset="0"/>
              </a:rPr>
              <a:t>чине </a:t>
            </a:r>
            <a:r>
              <a:rPr lang="sr-Cyrl-RS" sz="1200" i="1" dirty="0">
                <a:latin typeface="Times New Roman" panose="02020603050405020304" pitchFamily="18" charset="0"/>
                <a:cs typeface="Times New Roman" panose="02020603050405020304" pitchFamily="18" charset="0"/>
              </a:rPr>
              <a:t>задаци са нумеричким и текстуалним уносом</a:t>
            </a:r>
            <a:r>
              <a:rPr lang="sr-Cyrl-RS" sz="1200" dirty="0">
                <a:latin typeface="Times New Roman" panose="02020603050405020304" pitchFamily="18" charset="0"/>
                <a:cs typeface="Times New Roman" panose="02020603050405020304" pitchFamily="18" charset="0"/>
              </a:rPr>
              <a:t>. У дигиталном окружењу ови задаци су најзахтевнији </a:t>
            </a:r>
            <a:r>
              <a:rPr lang="sr-Cyrl-RS" sz="1200" dirty="0" smtClean="0">
                <a:latin typeface="Times New Roman" panose="02020603050405020304" pitchFamily="18" charset="0"/>
                <a:cs typeface="Times New Roman" panose="02020603050405020304" pitchFamily="18" charset="0"/>
              </a:rPr>
              <a:t>за осмишљавање и решавање. </a:t>
            </a:r>
            <a:r>
              <a:rPr lang="sr-Cyrl-RS" sz="1200" dirty="0">
                <a:latin typeface="Times New Roman" panose="02020603050405020304" pitchFamily="18" charset="0"/>
                <a:cs typeface="Times New Roman" panose="02020603050405020304" pitchFamily="18" charset="0"/>
              </a:rPr>
              <a:t>Поред познавања правописа, ученици би требало да воде рачуна о </a:t>
            </a:r>
            <a:r>
              <a:rPr lang="sr-Cyrl-RS" sz="1200" dirty="0" smtClean="0">
                <a:latin typeface="Times New Roman" panose="02020603050405020304" pitchFamily="18" charset="0"/>
                <a:cs typeface="Times New Roman" panose="02020603050405020304" pitchFamily="18" charset="0"/>
              </a:rPr>
              <a:t>правилној употреби </a:t>
            </a:r>
            <a:r>
              <a:rPr lang="sr-Cyrl-RS" sz="1200" dirty="0">
                <a:latin typeface="Times New Roman" panose="02020603050405020304" pitchFamily="18" charset="0"/>
                <a:cs typeface="Times New Roman" panose="02020603050405020304" pitchFamily="18" charset="0"/>
              </a:rPr>
              <a:t>знакова </a:t>
            </a:r>
            <a:r>
              <a:rPr lang="sr-Cyrl-RS" sz="1200" dirty="0" smtClean="0">
                <a:latin typeface="Times New Roman" panose="02020603050405020304" pitchFamily="18" charset="0"/>
                <a:cs typeface="Times New Roman" panose="02020603050405020304" pitchFamily="18" charset="0"/>
              </a:rPr>
              <a:t>интерпункције, као и о употреби ћирилице.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387718"/>
            <a:ext cx="9144000" cy="4576833"/>
          </a:xfrm>
          <a:prstGeom prst="rect">
            <a:avLst/>
          </a:prstGeom>
        </p:spPr>
      </p:pic>
    </p:spTree>
    <p:extLst>
      <p:ext uri="{BB962C8B-B14F-4D97-AF65-F5344CB8AC3E}">
        <p14:creationId xmlns:p14="http://schemas.microsoft.com/office/powerpoint/2010/main" val="1700125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1">
                <a:lumMod val="60000"/>
                <a:lumOff val="40000"/>
              </a:schemeClr>
            </a:gs>
            <a:gs pos="89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400" dirty="0" smtClean="0">
                <a:latin typeface="Times New Roman" panose="02020603050405020304" pitchFamily="18" charset="0"/>
                <a:cs typeface="Times New Roman" panose="02020603050405020304" pitchFamily="18" charset="0"/>
              </a:rPr>
              <a:t>Трећу </a:t>
            </a:r>
            <a:r>
              <a:rPr lang="sr-Cyrl-RS" sz="1400" dirty="0">
                <a:latin typeface="Times New Roman" panose="02020603050405020304" pitchFamily="18" charset="0"/>
                <a:cs typeface="Times New Roman" panose="02020603050405020304" pitchFamily="18" charset="0"/>
              </a:rPr>
              <a:t>групу чине задаци са </a:t>
            </a:r>
            <a:r>
              <a:rPr lang="sr-Cyrl-RS" sz="1400" i="1" dirty="0">
                <a:latin typeface="Times New Roman" panose="02020603050405020304" pitchFamily="18" charset="0"/>
                <a:cs typeface="Times New Roman" panose="02020603050405020304" pitchFamily="18" charset="0"/>
              </a:rPr>
              <a:t>изузимањем елемента из датог низа</a:t>
            </a:r>
            <a:r>
              <a:rPr lang="sr-Cyrl-RS" sz="1400" dirty="0"/>
              <a:t>. </a:t>
            </a:r>
            <a:r>
              <a:rPr lang="sr-Cyrl-RS" sz="1400" dirty="0">
                <a:latin typeface="Times New Roman" panose="02020603050405020304" pitchFamily="18" charset="0"/>
                <a:cs typeface="Times New Roman" panose="02020603050405020304" pitchFamily="18" charset="0"/>
              </a:rPr>
              <a:t>У тестовима са </a:t>
            </a:r>
            <a:r>
              <a:rPr lang="sr-Cyrl-RS" sz="1400" i="1" dirty="0">
                <a:latin typeface="Times New Roman" panose="02020603050405020304" pitchFamily="18" charset="0"/>
                <a:cs typeface="Times New Roman" panose="02020603050405020304" pitchFamily="18" charset="0"/>
              </a:rPr>
              <a:t>прилагођеног нивоа</a:t>
            </a:r>
            <a:r>
              <a:rPr lang="sr-Cyrl-RS" sz="1400" dirty="0">
                <a:latin typeface="Times New Roman" panose="02020603050405020304" pitchFamily="18" charset="0"/>
                <a:cs typeface="Times New Roman" panose="02020603050405020304" pitchFamily="18" charset="0"/>
              </a:rPr>
              <a:t> често </a:t>
            </a:r>
            <a:r>
              <a:rPr lang="sr-Cyrl-RS" sz="1400" dirty="0" smtClean="0">
                <a:latin typeface="Times New Roman" panose="02020603050405020304" pitchFamily="18" charset="0"/>
                <a:cs typeface="Times New Roman" panose="02020603050405020304" pitchFamily="18" charset="0"/>
              </a:rPr>
              <a:t>се појављују овакви задаци. </a:t>
            </a:r>
            <a:r>
              <a:rPr lang="sr-Cyrl-RS" sz="1400" dirty="0">
                <a:latin typeface="Times New Roman" panose="02020603050405020304" pitchFamily="18" charset="0"/>
                <a:cs typeface="Times New Roman" panose="02020603050405020304" pitchFamily="18" charset="0"/>
              </a:rPr>
              <a:t>О</a:t>
            </a:r>
            <a:r>
              <a:rPr lang="sr-Cyrl-RS" sz="1400" dirty="0" smtClean="0">
                <a:latin typeface="Times New Roman" panose="02020603050405020304" pitchFamily="18" charset="0"/>
                <a:cs typeface="Times New Roman" panose="02020603050405020304" pitchFamily="18" charset="0"/>
              </a:rPr>
              <a:t>д </a:t>
            </a:r>
            <a:r>
              <a:rPr lang="sr-Cyrl-RS" sz="1400" dirty="0">
                <a:latin typeface="Times New Roman" panose="02020603050405020304" pitchFamily="18" charset="0"/>
                <a:cs typeface="Times New Roman" panose="02020603050405020304" pitchFamily="18" charset="0"/>
              </a:rPr>
              <a:t>ученика </a:t>
            </a:r>
            <a:r>
              <a:rPr lang="sr-Cyrl-RS" sz="1400" dirty="0" smtClean="0">
                <a:latin typeface="Times New Roman" panose="02020603050405020304" pitchFamily="18" charset="0"/>
                <a:cs typeface="Times New Roman" panose="02020603050405020304" pitchFamily="18" charset="0"/>
              </a:rPr>
              <a:t>се очекује </a:t>
            </a:r>
            <a:r>
              <a:rPr lang="sr-Cyrl-RS" sz="1400" dirty="0">
                <a:latin typeface="Times New Roman" panose="02020603050405020304" pitchFamily="18" charset="0"/>
                <a:cs typeface="Times New Roman" panose="02020603050405020304" pitchFamily="18" charset="0"/>
              </a:rPr>
              <a:t>да пронађу реч која не припада датом низу.</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253" t="6871" r="5002" b="8464"/>
          <a:stretch/>
        </p:blipFill>
        <p:spPr>
          <a:xfrm>
            <a:off x="0" y="1474571"/>
            <a:ext cx="9144000" cy="4612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9858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accent1">
                <a:lumMod val="60000"/>
                <a:lumOff val="40000"/>
              </a:schemeClr>
            </a:gs>
            <a:gs pos="89000">
              <a:schemeClr val="bg1">
                <a:tint val="98000"/>
                <a:satMod val="130000"/>
                <a:shade val="90000"/>
                <a:lumMod val="103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1600" dirty="0">
                <a:latin typeface="Times New Roman" panose="02020603050405020304" pitchFamily="18" charset="0"/>
                <a:cs typeface="Times New Roman" panose="02020603050405020304" pitchFamily="18" charset="0"/>
              </a:rPr>
              <a:t>Четврту групу чине задаци у којима се тражи да се означи један или више тачних одговора. Нуди се неколико могућности, од којих је једна тачна. Од ученика се очекује да обележе реченицу која је правилно написана. Сложенија група ових задатака садржи алтернативни избор са три, четири или више могућности, од којих треба обележити више тачних одговора (пример задатка из области </a:t>
            </a:r>
            <a:r>
              <a:rPr lang="sr-Cyrl-RS" sz="1600" i="1" dirty="0">
                <a:latin typeface="Times New Roman" panose="02020603050405020304" pitchFamily="18" charset="0"/>
                <a:cs typeface="Times New Roman" panose="02020603050405020304" pitchFamily="18" charset="0"/>
              </a:rPr>
              <a:t>Вештина читања и разумевање прочитаног). </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0" y="1516705"/>
            <a:ext cx="9144000" cy="4516567"/>
          </a:xfrm>
          <a:prstGeom prst="rect">
            <a:avLst/>
          </a:prstGeom>
        </p:spPr>
      </p:pic>
    </p:spTree>
    <p:extLst>
      <p:ext uri="{BB962C8B-B14F-4D97-AF65-F5344CB8AC3E}">
        <p14:creationId xmlns:p14="http://schemas.microsoft.com/office/powerpoint/2010/main" val="313204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4204</TotalTime>
  <Words>532</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Припремање ученика за полагање завршног испита учењем на даљину  Ивана Ковачевић, професор српског језика и књижевности, ОШ „Др Драган Херцог” у Београду    </vt:lpstr>
      <vt:lpstr>Завршни испит – плаформа за равноправно укључивање ученика у образовни процес</vt:lpstr>
      <vt:lpstr>Различити типови тестова</vt:lpstr>
      <vt:lpstr>Различити типови тестова</vt:lpstr>
      <vt:lpstr>Одабрани примери задатака из тестова   Прву групу чине задаци са повезивањем појмова из десне са појмовима из леве колоне. Решавање задатака омогућено је повезивањем помоћу боја. Ова могућност може олакшати рад ученицима са моторичким и визуелним сметњама. На слици је задатак са прилагођеног нивоа. Када ученик проверава одговор, појављује се решење, а некада и илустрација која је повезана са одговором.   </vt:lpstr>
      <vt:lpstr>Пример задатка са средњег нивоа, област Књижевност: </vt:lpstr>
      <vt:lpstr>Другу групу чине задаци са нумеричким и текстуалним уносом. У дигиталном окружењу ови задаци су најзахтевнији за осмишљавање и решавање. Поред познавања правописа, ученици би требало да воде рачуна о правилној употреби знакова интерпункције, као и о употреби ћирилице.  </vt:lpstr>
      <vt:lpstr>Трећу групу чине задаци са изузимањем елемента из датог низа. У тестовима са прилагођеног нивоа често се појављују овакви задаци. Од ученика се очекује да пронађу реч која не припада датом низу. </vt:lpstr>
      <vt:lpstr>Четврту групу чине задаци у којима се тражи да се означи један или више тачних одговора. Нуди се неколико могућности, од којих је једна тачна. Од ученика се очекује да обележе реченицу која је правилно написана. Сложенија група ових задатака садржи алтернативни избор са три, четири или више могућности, од којих треба обележити више тачних одговора (пример задатка из области Вештина читања и разумевање прочитаног).  </vt:lpstr>
      <vt:lpstr>Закључак</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Образовне платфоме за равноправно укључивање ученика у наставни процес</dc:title>
  <dc:creator>Ja</dc:creator>
  <cp:lastModifiedBy>Ja</cp:lastModifiedBy>
  <cp:revision>234</cp:revision>
  <dcterms:created xsi:type="dcterms:W3CDTF">2016-02-23T13:22:01Z</dcterms:created>
  <dcterms:modified xsi:type="dcterms:W3CDTF">2020-05-31T21:22:51Z</dcterms:modified>
</cp:coreProperties>
</file>